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11" d="100"/>
          <a:sy n="111" d="100"/>
        </p:scale>
        <p:origin x="-55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9AF0E5-94E9-410E-AE04-0CBB0F27541B}" type="datetimeFigureOut">
              <a:rPr lang="en-US" smtClean="0"/>
              <a:t>2/23/2013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FDA89E-B281-4C08-8B78-DD732B9FA31A}" type="slidenum">
              <a:rPr lang="en-US" smtClean="0"/>
              <a:t>‹#›</a:t>
            </a:fld>
            <a:endParaRPr lang="en-US" dirty="0"/>
          </a:p>
        </p:txBody>
      </p:sp>
    </p:spTree>
    <p:extLst>
      <p:ext uri="{BB962C8B-B14F-4D97-AF65-F5344CB8AC3E}">
        <p14:creationId xmlns:p14="http://schemas.microsoft.com/office/powerpoint/2010/main" val="3591402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FDA89E-B281-4C08-8B78-DD732B9FA31A}" type="slidenum">
              <a:rPr lang="en-US" smtClean="0"/>
              <a:t>3</a:t>
            </a:fld>
            <a:endParaRPr lang="en-US" dirty="0"/>
          </a:p>
        </p:txBody>
      </p:sp>
    </p:spTree>
    <p:extLst>
      <p:ext uri="{BB962C8B-B14F-4D97-AF65-F5344CB8AC3E}">
        <p14:creationId xmlns:p14="http://schemas.microsoft.com/office/powerpoint/2010/main" val="336372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3663465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1837097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1774948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2899157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442569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3602216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3980654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2732883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3040816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2162263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552B9C-C341-4232-BE02-D70EE80C94C6}" type="datetimeFigureOut">
              <a:rPr lang="en-US" smtClean="0"/>
              <a:t>2/23/2013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5EE8469-843E-49E0-9CFD-1EBB824A71C3}" type="slidenum">
              <a:rPr lang="en-US" smtClean="0"/>
              <a:t>‹#›</a:t>
            </a:fld>
            <a:endParaRPr lang="en-US" dirty="0"/>
          </a:p>
        </p:txBody>
      </p:sp>
    </p:spTree>
    <p:extLst>
      <p:ext uri="{BB962C8B-B14F-4D97-AF65-F5344CB8AC3E}">
        <p14:creationId xmlns:p14="http://schemas.microsoft.com/office/powerpoint/2010/main" val="184380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552B9C-C341-4232-BE02-D70EE80C94C6}" type="datetimeFigureOut">
              <a:rPr lang="en-US" smtClean="0"/>
              <a:t>2/23/2013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EE8469-843E-49E0-9CFD-1EBB824A71C3}" type="slidenum">
              <a:rPr lang="en-US" smtClean="0"/>
              <a:t>‹#›</a:t>
            </a:fld>
            <a:endParaRPr lang="en-US" dirty="0"/>
          </a:p>
        </p:txBody>
      </p:sp>
    </p:spTree>
    <p:extLst>
      <p:ext uri="{BB962C8B-B14F-4D97-AF65-F5344CB8AC3E}">
        <p14:creationId xmlns:p14="http://schemas.microsoft.com/office/powerpoint/2010/main" val="4003846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Autofit/>
          </a:bodyPr>
          <a:lstStyle/>
          <a:p>
            <a:r>
              <a:rPr lang="en-US" sz="1400" dirty="0" smtClean="0"/>
              <a:t>German Wehrmacht General Anton Dostler is tied to a stake before his execution by a firing squad in a stockade in Aversa, Italy, on December 1, 1945. The General, Commander of the 75th Army Corps, was sentenced to death by an United States Military Commission in Rome for having ordered the shooting of 15 unarmed American prisoners of war, in La Spezia, Italy, on March 26, 1944. (AP Photo)</a:t>
            </a:r>
            <a:endParaRPr lang="en-US" sz="1400" dirty="0"/>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9143999"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799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1" y="76200"/>
            <a:ext cx="8229600" cy="487362"/>
          </a:xfrm>
        </p:spPr>
        <p:txBody>
          <a:bodyPr>
            <a:normAutofit fontScale="90000"/>
          </a:bodyPr>
          <a:lstStyle/>
          <a:p>
            <a:r>
              <a:rPr lang="en-US" sz="1400" dirty="0" smtClean="0"/>
              <a:t>Soviet soldiers with lowered standards of the defeated Nazi forces during the Victory Day parade in Moscow, on June 24, 1945. (Yevgeny Khaldei/Waralbum.ru)</a:t>
            </a:r>
            <a:endParaRPr lang="en-US" sz="1400" dirty="0"/>
          </a:p>
        </p:txBody>
      </p:sp>
      <p:sp>
        <p:nvSpPr>
          <p:cNvPr id="3" name="Content Placeholder 2"/>
          <p:cNvSpPr>
            <a:spLocks noGrp="1"/>
          </p:cNvSpPr>
          <p:nvPr>
            <p:ph idx="1"/>
          </p:nvPr>
        </p:nvSpPr>
        <p:spPr/>
        <p:txBody>
          <a:bodyPr/>
          <a:lstStyle/>
          <a:p>
            <a:endParaRPr lang="en-US"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33400"/>
            <a:ext cx="9143999"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492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63562"/>
          </a:xfrm>
        </p:spPr>
        <p:txBody>
          <a:bodyPr>
            <a:normAutofit fontScale="90000"/>
          </a:bodyPr>
          <a:lstStyle/>
          <a:p>
            <a:r>
              <a:rPr lang="en-US" sz="1400" dirty="0" smtClean="0"/>
              <a:t>Gaunt and emaciated, but happy at their release from Japanese captivity, two Allied prisoners pack their meager belongings, after being freed near Yokohama, Japan, on September 11, 1945, by men of an American mercy squadron of the U.S. Navy. (AP Photo)</a:t>
            </a:r>
            <a:endParaRPr lang="en-US" sz="1400" dirty="0"/>
          </a:p>
        </p:txBody>
      </p:sp>
      <p:sp>
        <p:nvSpPr>
          <p:cNvPr id="3" name="Content Placeholder 2"/>
          <p:cNvSpPr>
            <a:spLocks noGrp="1"/>
          </p:cNvSpPr>
          <p:nvPr>
            <p:ph idx="1"/>
          </p:nvPr>
        </p:nvSpPr>
        <p:spPr>
          <a:xfrm>
            <a:off x="457200" y="685800"/>
            <a:ext cx="8229600" cy="5440363"/>
          </a:xfrm>
        </p:spPr>
        <p:txBody>
          <a:bodyPr/>
          <a:lstStyle/>
          <a:p>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9905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34962"/>
          </a:xfrm>
        </p:spPr>
        <p:txBody>
          <a:bodyPr>
            <a:normAutofit/>
          </a:bodyPr>
          <a:lstStyle/>
          <a:p>
            <a:r>
              <a:rPr lang="en-US" sz="1400" dirty="0" smtClean="0"/>
              <a:t>The return of victorious Soviet soldiers at a railway station in Moscow in 1945. (Arkady Shaikhet/Waralbum.ru)</a:t>
            </a:r>
            <a:endParaRPr lang="en-US" sz="1400" dirty="0"/>
          </a:p>
        </p:txBody>
      </p:sp>
      <p:sp>
        <p:nvSpPr>
          <p:cNvPr id="3" name="Content Placeholder 2"/>
          <p:cNvSpPr>
            <a:spLocks noGrp="1"/>
          </p:cNvSpPr>
          <p:nvPr>
            <p:ph idx="1"/>
          </p:nvPr>
        </p:nvSpPr>
        <p:spPr>
          <a:xfrm>
            <a:off x="457200" y="533400"/>
            <a:ext cx="8229600" cy="6096000"/>
          </a:xfrm>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57200"/>
            <a:ext cx="91440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7761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63562"/>
          </a:xfrm>
        </p:spPr>
        <p:txBody>
          <a:bodyPr>
            <a:normAutofit fontScale="90000"/>
          </a:bodyPr>
          <a:lstStyle/>
          <a:p>
            <a:r>
              <a:rPr lang="en-US" sz="1400" dirty="0" smtClean="0"/>
              <a:t>Aerial view of Hiroshima, Japan, one year after the atomic bomb blast shows some small amount of reconstruction amid much ruin on July 20, 1946. The slow pace of rebuilding is attributed to a shortage of building equipment and materials. (AP Photo/Charles P. Gorry)</a:t>
            </a:r>
            <a:endParaRPr lang="en-US" sz="1400" dirty="0"/>
          </a:p>
        </p:txBody>
      </p:sp>
      <p:sp>
        <p:nvSpPr>
          <p:cNvPr id="3" name="Content Placeholder 2"/>
          <p:cNvSpPr>
            <a:spLocks noGrp="1"/>
          </p:cNvSpPr>
          <p:nvPr>
            <p:ph idx="1"/>
          </p:nvPr>
        </p:nvSpPr>
        <p:spPr/>
        <p:txBody>
          <a:bodyPr/>
          <a:lstStyle/>
          <a:p>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1790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258762"/>
          </a:xfrm>
        </p:spPr>
        <p:txBody>
          <a:bodyPr>
            <a:normAutofit fontScale="90000"/>
          </a:bodyPr>
          <a:lstStyle/>
          <a:p>
            <a:r>
              <a:rPr lang="en-US" sz="1400" dirty="0" smtClean="0"/>
              <a:t>A Japanese man amid the scorched wreckage and rubble that was once his home in Yokohama, Japan. (NARA)</a:t>
            </a:r>
            <a:endParaRPr lang="en-US" sz="1400" dirty="0"/>
          </a:p>
        </p:txBody>
      </p:sp>
      <p:sp>
        <p:nvSpPr>
          <p:cNvPr id="3" name="Content Placeholder 2"/>
          <p:cNvSpPr>
            <a:spLocks noGrp="1"/>
          </p:cNvSpPr>
          <p:nvPr>
            <p:ph idx="1"/>
          </p:nvPr>
        </p:nvSpPr>
        <p:spPr/>
        <p:txBody>
          <a:bodyPr/>
          <a:lstStyle/>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47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5766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87362"/>
          </a:xfrm>
        </p:spPr>
        <p:txBody>
          <a:bodyPr>
            <a:normAutofit/>
          </a:bodyPr>
          <a:lstStyle/>
          <a:p>
            <a:r>
              <a:rPr lang="en-US" sz="1200" dirty="0" smtClean="0"/>
              <a:t>Red Army photographer Yevgeny Khaldei (center) in Berlin with Soviet forces, near the Brandenburg Gate in May of 1945. (Waralbum.ru)</a:t>
            </a:r>
            <a:endParaRPr lang="en-US" sz="1200" dirty="0"/>
          </a:p>
        </p:txBody>
      </p:sp>
      <p:sp>
        <p:nvSpPr>
          <p:cNvPr id="3" name="Content Placeholder 2"/>
          <p:cNvSpPr>
            <a:spLocks noGrp="1"/>
          </p:cNvSpPr>
          <p:nvPr>
            <p:ph idx="1"/>
          </p:nvPr>
        </p:nvSpPr>
        <p:spPr/>
        <p:txBody>
          <a:bodyPr/>
          <a:lstStyle/>
          <a:p>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09600"/>
            <a:ext cx="9143999"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315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p:spPr>
        <p:txBody>
          <a:bodyPr>
            <a:normAutofit fontScale="90000"/>
          </a:bodyPr>
          <a:lstStyle/>
          <a:p>
            <a:r>
              <a:rPr lang="en-US" sz="1400" dirty="0" smtClean="0"/>
              <a:t>A P-47 Thunderbolt of the U.S. Army 12th Air Force flies low over the crumbled ruins of what once was Hitler's retreat at Berchtesgaden, Germany, on May 26, 1945. Small and large bomb craters dot the grounds around the wreckage. (AP Photo)</a:t>
            </a:r>
            <a:endParaRPr lang="en-US" sz="1400" dirty="0"/>
          </a:p>
        </p:txBody>
      </p:sp>
      <p:sp>
        <p:nvSpPr>
          <p:cNvPr id="3" name="Content Placeholder 2"/>
          <p:cNvSpPr>
            <a:spLocks noGrp="1"/>
          </p:cNvSpPr>
          <p:nvPr>
            <p:ph idx="1"/>
          </p:nvPr>
        </p:nvSpPr>
        <p:spPr/>
        <p:txBody>
          <a:bodyPr/>
          <a:lstStyle/>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5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4367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39762"/>
          </a:xfrm>
        </p:spPr>
        <p:txBody>
          <a:bodyPr>
            <a:normAutofit fontScale="90000"/>
          </a:bodyPr>
          <a:lstStyle/>
          <a:p>
            <a:r>
              <a:rPr lang="en-US" sz="1200" dirty="0" smtClean="0"/>
              <a:t>Hermann Goering, once the leader of the formidable Luftwaffe and second in command of the German Reich under Hitler, appears in a </a:t>
            </a:r>
            <a:r>
              <a:rPr lang="en-US" sz="1200" dirty="0" smtClean="0"/>
              <a:t>mug shot </a:t>
            </a:r>
            <a:r>
              <a:rPr lang="en-US" sz="1200" dirty="0" smtClean="0"/>
              <a:t>on file with the Central Registry of War Criminals and Security Suspects in Paris, France, on November 5, 1945. Goering surrendered to U.S. soldiers in Bavaria, on May 9, 1945, and was eventually taken to Nuremburg to face trial for War Crimes. (AP Photo)</a:t>
            </a:r>
            <a:endParaRPr lang="en-US" sz="1200" dirty="0"/>
          </a:p>
        </p:txBody>
      </p:sp>
      <p:sp>
        <p:nvSpPr>
          <p:cNvPr id="3" name="Content Placeholder 2"/>
          <p:cNvSpPr>
            <a:spLocks noGrp="1"/>
          </p:cNvSpPr>
          <p:nvPr>
            <p:ph idx="1"/>
          </p:nvPr>
        </p:nvSpPr>
        <p:spPr/>
        <p:txBody>
          <a:bodyPr/>
          <a:lstStyle/>
          <a:p>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1421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447800"/>
          </a:xfrm>
        </p:spPr>
        <p:txBody>
          <a:bodyPr>
            <a:noAutofit/>
          </a:bodyPr>
          <a:lstStyle/>
          <a:p>
            <a:r>
              <a:rPr lang="en-US" sz="1200" dirty="0" smtClean="0"/>
              <a:t>The interior of the courtroom of the Nuremberg War Crimes Trials in 1946 during the Trial of the Major War Criminals, prosecuting 24 government and civilian leaders of Nazi Germany. Visible here is Hermann Goering, former leader of the Luftwaffe, seated in the box at center right, wearing a gray jacket, headphones, and dark glasses. Next to him sits Rudolf Hess, former Deputy Fuhrer of Germany, then Joachim von Ribbentrop, former Nazi Minister of Foreign Affairs, Wilhelm Keitel, former leader of Germany's Supreme Command (blurry face), and Ernst Kaltenbrunner, the highest ranking surviving SS-leader. Goering, von Ribbentrop, Keitel, and Kaltenbrunner were sentenced to death by hanging along with 8 others -- Goering committed suicide the night before the execution. Hess was sentenced to life imprisonment, which he served at Spandau Prison, Berlin, where he died in 1987. (AP Photo/STF)</a:t>
            </a:r>
            <a:endParaRPr lang="en-US" sz="1200" dirty="0"/>
          </a:p>
        </p:txBody>
      </p:sp>
      <p:sp>
        <p:nvSpPr>
          <p:cNvPr id="3" name="Content Placeholder 2"/>
          <p:cNvSpPr>
            <a:spLocks noGrp="1"/>
          </p:cNvSpPr>
          <p:nvPr>
            <p:ph idx="1"/>
          </p:nvPr>
        </p:nvSpPr>
        <p:spPr/>
        <p:txBody>
          <a:bodyPr/>
          <a:lstStyle/>
          <a:p>
            <a:endParaRPr lang="en-US"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0"/>
            <a:ext cx="91440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249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200" dirty="0" smtClean="0"/>
              <a:t>Many of Germany's captured new and experimental aircraft were displayed in an exhibition as part of London's Thanksgiving week on September 14, 1945. Among the aircraft are a number of jet and rocket propelled planes. Here, a side view of the Heinkel He-162 "Volksjaeger", propelled by a turbo-jet unit mounted above the fuselage, in Hyde park, in London. (AP Photo)</a:t>
            </a:r>
            <a:endParaRPr lang="en-US" sz="1200" dirty="0"/>
          </a:p>
        </p:txBody>
      </p:sp>
      <p:sp>
        <p:nvSpPr>
          <p:cNvPr id="3" name="Content Placeholder 2"/>
          <p:cNvSpPr>
            <a:spLocks noGrp="1"/>
          </p:cNvSpPr>
          <p:nvPr>
            <p:ph idx="1"/>
          </p:nvPr>
        </p:nvSpPr>
        <p:spPr/>
        <p:txBody>
          <a:bodyPr/>
          <a:lstStyle/>
          <a:p>
            <a:endParaRPr lang="en-US"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9143999"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8632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a:bodyPr>
          <a:lstStyle/>
          <a:p>
            <a:r>
              <a:rPr lang="en-US" sz="1400" dirty="0" smtClean="0"/>
              <a:t>One year after the D-Day landings in Normandy, German prisoners landscape the first U.S. cemetery at Saint-Laurent-sur-Mer, France, near "Omaha" Beach, on May 28, 1945. (AP Photo/Peter J. Carroll)</a:t>
            </a:r>
            <a:endParaRPr lang="en-US" sz="1400" dirty="0"/>
          </a:p>
        </p:txBody>
      </p:sp>
      <p:sp>
        <p:nvSpPr>
          <p:cNvPr id="3" name="Content Placeholder 2"/>
          <p:cNvSpPr>
            <a:spLocks noGrp="1"/>
          </p:cNvSpPr>
          <p:nvPr>
            <p:ph idx="1"/>
          </p:nvPr>
        </p:nvSpPr>
        <p:spPr/>
        <p:txBody>
          <a:bodyPr/>
          <a:lstStyle/>
          <a:p>
            <a:endParaRPr lang="en-US"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980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p:spPr>
        <p:txBody>
          <a:bodyPr>
            <a:normAutofit fontScale="90000"/>
          </a:bodyPr>
          <a:lstStyle/>
          <a:p>
            <a:r>
              <a:rPr lang="en-US" sz="1200" dirty="0" smtClean="0"/>
              <a:t>Sudeten Germans make their way to the railway station in Liberec, in former Czechoslovakia, to be transferred to Germany in this July, 1946 photo. After the end of the war, millions of German nationals and ethnic Germans were forcibly expelled from both territory Germany had annexed, and formerly German lands that were transferred to Poland and the Soviet Union. The estimated numbers of Germans involved ranges from 12 to 14 million, with a further estimate of between 500,000 and 2 million dying during the expulsion. (AP Photo/CTK)</a:t>
            </a:r>
            <a:endParaRPr lang="en-US" sz="1200" dirty="0"/>
          </a:p>
        </p:txBody>
      </p:sp>
      <p:sp>
        <p:nvSpPr>
          <p:cNvPr id="3" name="Content Placeholder 2"/>
          <p:cNvSpPr>
            <a:spLocks noGrp="1"/>
          </p:cNvSpPr>
          <p:nvPr>
            <p:ph idx="1"/>
          </p:nvPr>
        </p:nvSpPr>
        <p:spPr/>
        <p:txBody>
          <a:bodyPr/>
          <a:lstStyle/>
          <a:p>
            <a:endParaRPr lang="en-US"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3999"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07658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fontScale="90000"/>
          </a:bodyPr>
          <a:lstStyle/>
          <a:p>
            <a:r>
              <a:rPr lang="en-US" sz="1400" dirty="0" smtClean="0"/>
              <a:t>A survivor of the first atomic bomb ever used in warfare, Jinpe Teravama retains scars after the healing of burns from the bomb explosion, in Hiroshima, in June of 1947. (AP Photo)</a:t>
            </a:r>
            <a:endParaRPr lang="en-US" sz="1400" dirty="0"/>
          </a:p>
        </p:txBody>
      </p:sp>
      <p:sp>
        <p:nvSpPr>
          <p:cNvPr id="3" name="Content Placeholder 2"/>
          <p:cNvSpPr>
            <a:spLocks noGrp="1"/>
          </p:cNvSpPr>
          <p:nvPr>
            <p:ph idx="1"/>
          </p:nvPr>
        </p:nvSpPr>
        <p:spPr/>
        <p:txBody>
          <a:bodyPr/>
          <a:lstStyle/>
          <a:p>
            <a:endParaRPr lang="en-US"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09599"/>
            <a:ext cx="9144000" cy="6248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8142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487362"/>
          </a:xfrm>
        </p:spPr>
        <p:txBody>
          <a:bodyPr>
            <a:normAutofit fontScale="90000"/>
          </a:bodyPr>
          <a:lstStyle/>
          <a:p>
            <a:r>
              <a:rPr lang="en-US" sz="1400" dirty="0" smtClean="0"/>
              <a:t>Disabled buses that have littered the streets of Tokyo are used to help relieve the acute housing shortage in the Japanese capital on October 2, 1946. Homeless Japanese who hauled the buses into a vacant lot are converting them into homes for their families. (AP Photo/Charles Gorry)</a:t>
            </a:r>
            <a:endParaRPr lang="en-US" sz="1400" dirty="0"/>
          </a:p>
        </p:txBody>
      </p:sp>
      <p:sp>
        <p:nvSpPr>
          <p:cNvPr id="3" name="Content Placeholder 2"/>
          <p:cNvSpPr>
            <a:spLocks noGrp="1"/>
          </p:cNvSpPr>
          <p:nvPr>
            <p:ph idx="1"/>
          </p:nvPr>
        </p:nvSpPr>
        <p:spPr/>
        <p:txBody>
          <a:bodyPr/>
          <a:lstStyle/>
          <a:p>
            <a:endParaRPr lang="en-US"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8319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196"/>
            <a:ext cx="8229600" cy="334962"/>
          </a:xfrm>
        </p:spPr>
        <p:txBody>
          <a:bodyPr>
            <a:normAutofit fontScale="90000"/>
          </a:bodyPr>
          <a:lstStyle/>
          <a:p>
            <a:r>
              <a:rPr lang="en-US" sz="1200" dirty="0" smtClean="0"/>
              <a:t>An American G.I. places his arm around a Japanese girl as they view the surroundings of Hibiya Park, near the Tokyo palace of the emperor, on January 21, 1946. (AP Photo/Charles Gorry)</a:t>
            </a:r>
            <a:endParaRPr lang="en-US" sz="1200" dirty="0"/>
          </a:p>
        </p:txBody>
      </p:sp>
      <p:sp>
        <p:nvSpPr>
          <p:cNvPr id="3" name="Content Placeholder 2"/>
          <p:cNvSpPr>
            <a:spLocks noGrp="1"/>
          </p:cNvSpPr>
          <p:nvPr>
            <p:ph idx="1"/>
          </p:nvPr>
        </p:nvSpPr>
        <p:spPr/>
        <p:txBody>
          <a:bodyPr/>
          <a:lstStyle/>
          <a:p>
            <a:endParaRPr lang="en-US"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47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0830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7200"/>
          </a:xfrm>
        </p:spPr>
        <p:txBody>
          <a:bodyPr>
            <a:normAutofit fontScale="90000"/>
          </a:bodyPr>
          <a:lstStyle/>
          <a:p>
            <a:r>
              <a:rPr lang="en-US" sz="1400" dirty="0" smtClean="0"/>
              <a:t>This is an aerial view of the city of London around St. Paul's Cathedral showing bomb-damaged areas in April of 1945. (AP Photo)</a:t>
            </a:r>
            <a:endParaRPr lang="en-US" sz="1400" dirty="0"/>
          </a:p>
        </p:txBody>
      </p:sp>
      <p:sp>
        <p:nvSpPr>
          <p:cNvPr id="3" name="Content Placeholder 2"/>
          <p:cNvSpPr>
            <a:spLocks noGrp="1"/>
          </p:cNvSpPr>
          <p:nvPr>
            <p:ph idx="1"/>
          </p:nvPr>
        </p:nvSpPr>
        <p:spPr/>
        <p:txBody>
          <a:bodyPr/>
          <a:lstStyle/>
          <a:p>
            <a:endParaRPr lang="en-US"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32153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fontScale="90000"/>
          </a:bodyPr>
          <a:lstStyle/>
          <a:p>
            <a:r>
              <a:rPr lang="en-US" sz="1200" dirty="0" smtClean="0"/>
              <a:t>General Charles de Gaulle (center) shaking hands with children, two months after the German capitulation in Lorient, France, in July of 1945. Lorient was the location of a German U-boat (submarine) base during World War II. Between January 14 and February 17, 1943, as many as 500 high-explosive aerial bombs and more than 60,000 incendiary bombs were dropped on Lorient. The city was almost completely destroyed, with nearly 90% of the city flattened. (AFP/Getty Images)</a:t>
            </a:r>
            <a:endParaRPr lang="en-US" sz="1200" dirty="0"/>
          </a:p>
        </p:txBody>
      </p:sp>
      <p:sp>
        <p:nvSpPr>
          <p:cNvPr id="3" name="Content Placeholder 2"/>
          <p:cNvSpPr>
            <a:spLocks noGrp="1"/>
          </p:cNvSpPr>
          <p:nvPr>
            <p:ph idx="1"/>
          </p:nvPr>
        </p:nvSpPr>
        <p:spPr/>
        <p:txBody>
          <a:bodyPr/>
          <a:lstStyle/>
          <a:p>
            <a:endParaRPr lang="en-US"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3314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200" dirty="0" smtClean="0"/>
              <a:t>The super transport ship, General W.P. Richardson, docked in New York, with veterans of the European war cheering on June 7, 1945. Many soldiers were veterans of the African campaign, Salerno, Anzio, Cassino and the winter warfare in Italy's mountains. (AP Photo/Tony Camerano)</a:t>
            </a:r>
            <a:endParaRPr lang="en-US" sz="1200" dirty="0"/>
          </a:p>
        </p:txBody>
      </p:sp>
      <p:sp>
        <p:nvSpPr>
          <p:cNvPr id="3" name="Content Placeholder 2"/>
          <p:cNvSpPr>
            <a:spLocks noGrp="1"/>
          </p:cNvSpPr>
          <p:nvPr>
            <p:ph idx="1"/>
          </p:nvPr>
        </p:nvSpPr>
        <p:spPr/>
        <p:txBody>
          <a:bodyPr/>
          <a:lstStyle/>
          <a:p>
            <a:endParaRPr lang="en-US"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6664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100" dirty="0" smtClean="0"/>
              <a:t>This aerial file photo shows a portion of Levittown, New York, in 1948 shortly after the mass-produced suburb was completed on Long Island farmland in New York. This prototypical suburban community was the first of many mass-produced housing developments that went up for soldiers coming home from World War II. It also became a symbol of postwar suburbia in the U.S. (AP Photo/Levittown Public Library, File)</a:t>
            </a:r>
            <a:endParaRPr lang="en-US" sz="1100" dirty="0"/>
          </a:p>
        </p:txBody>
      </p:sp>
      <p:sp>
        <p:nvSpPr>
          <p:cNvPr id="3" name="Content Placeholder 2"/>
          <p:cNvSpPr>
            <a:spLocks noGrp="1"/>
          </p:cNvSpPr>
          <p:nvPr>
            <p:ph idx="1"/>
          </p:nvPr>
        </p:nvSpPr>
        <p:spPr/>
        <p:txBody>
          <a:bodyPr/>
          <a:lstStyle/>
          <a:p>
            <a:endParaRPr lang="en-US"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6763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39762"/>
          </a:xfrm>
        </p:spPr>
        <p:txBody>
          <a:bodyPr>
            <a:normAutofit fontScale="90000"/>
          </a:bodyPr>
          <a:lstStyle/>
          <a:p>
            <a:r>
              <a:rPr lang="en-US" sz="1100" dirty="0" smtClean="0"/>
              <a:t>This television set, retailing for $100, is reportedly the first moderately priced receiver manufactured in quantity. Rose Clare Leonard watches the screen, which reproduces a 5x7 image, as she tunes in at the first public post-war showing at a New York department store, on August 24, 1945. Although television was invented prior to World War II, the war prevented mass production. Soon after the war, sales and production picked up, and by 1948, regular commercial network programming had begun. (AP Photo/Ed Ford)</a:t>
            </a:r>
            <a:endParaRPr lang="en-US" sz="1100" dirty="0"/>
          </a:p>
        </p:txBody>
      </p:sp>
      <p:sp>
        <p:nvSpPr>
          <p:cNvPr id="3" name="Content Placeholder 2"/>
          <p:cNvSpPr>
            <a:spLocks noGrp="1"/>
          </p:cNvSpPr>
          <p:nvPr>
            <p:ph idx="1"/>
          </p:nvPr>
        </p:nvSpPr>
        <p:spPr/>
        <p:txBody>
          <a:bodyPr/>
          <a:lstStyle/>
          <a:p>
            <a:endParaRPr lang="en-US"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62403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11162"/>
          </a:xfrm>
        </p:spPr>
        <p:txBody>
          <a:bodyPr>
            <a:normAutofit fontScale="90000"/>
          </a:bodyPr>
          <a:lstStyle/>
          <a:p>
            <a:r>
              <a:rPr lang="en-US" sz="1100" dirty="0" smtClean="0"/>
              <a:t>A U.S. soldier examines a solid gold statue, part of Hermann Goering's private loot, found by the 7th U.S. Army in a mountainside cave near Schonau am Konigssee, Germany, on May 25, 1945. The secret cave, the second found to date, also contained stolen priceless paintings from all over Europe. (AP Photo/Jim Pringle)</a:t>
            </a:r>
            <a:endParaRPr lang="en-US" sz="1100" dirty="0"/>
          </a:p>
        </p:txBody>
      </p:sp>
      <p:sp>
        <p:nvSpPr>
          <p:cNvPr id="3" name="Content Placeholder 2"/>
          <p:cNvSpPr>
            <a:spLocks noGrp="1"/>
          </p:cNvSpPr>
          <p:nvPr>
            <p:ph idx="1"/>
          </p:nvPr>
        </p:nvSpPr>
        <p:spPr/>
        <p:txBody>
          <a:bodyPr/>
          <a:lstStyle/>
          <a:p>
            <a:endParaRPr lang="en-US"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3893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11162"/>
          </a:xfrm>
        </p:spPr>
        <p:txBody>
          <a:bodyPr>
            <a:normAutofit fontScale="90000"/>
          </a:bodyPr>
          <a:lstStyle/>
          <a:p>
            <a:r>
              <a:rPr lang="en-US" sz="1200" dirty="0" smtClean="0"/>
              <a:t>In Europe, some churches have been completely ruined, but others still stand amid utter devastation. Munchengladbach Cathedral stands here in the rubble, though still in need of repairs, seen in Germany, on November 20, 1945. (AP Photo)</a:t>
            </a:r>
            <a:endParaRPr lang="en-US" sz="1200" dirty="0"/>
          </a:p>
        </p:txBody>
      </p:sp>
      <p:sp>
        <p:nvSpPr>
          <p:cNvPr id="3" name="Content Placeholder 2"/>
          <p:cNvSpPr>
            <a:spLocks noGrp="1"/>
          </p:cNvSpPr>
          <p:nvPr>
            <p:ph idx="1"/>
          </p:nvPr>
        </p:nvSpPr>
        <p:spPr/>
        <p:txBody>
          <a:bodyPr/>
          <a:lstStyle/>
          <a:p>
            <a:endParaRPr lang="en-US"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4991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fontScale="90000"/>
          </a:bodyPr>
          <a:lstStyle/>
          <a:p>
            <a:r>
              <a:rPr lang="en-US" sz="1100" dirty="0" smtClean="0"/>
              <a:t>On May 21, Colonel Bird, Commandant of Belsen Camp, gave the order for the last hut at Belsen Concentration Camp to be burned. A rifle salute was fired in honor of the dead, the British flag was run up at the same moment as a flame-thrower set fire to the last hut. A German flag and portrait of Hitler went up in flames inside the hut in June of 1945. (AP Photo/British Official Photo)</a:t>
            </a:r>
            <a:endParaRPr lang="en-US" sz="1100" dirty="0"/>
          </a:p>
        </p:txBody>
      </p:sp>
      <p:sp>
        <p:nvSpPr>
          <p:cNvPr id="3" name="Content Placeholder 2"/>
          <p:cNvSpPr>
            <a:spLocks noGrp="1"/>
          </p:cNvSpPr>
          <p:nvPr>
            <p:ph idx="1"/>
          </p:nvPr>
        </p:nvSpPr>
        <p:spPr/>
        <p:txBody>
          <a:bodyPr/>
          <a:lstStyle/>
          <a:p>
            <a:endParaRPr lang="en-US"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91440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880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34962"/>
          </a:xfrm>
        </p:spPr>
        <p:txBody>
          <a:bodyPr>
            <a:normAutofit fontScale="90000"/>
          </a:bodyPr>
          <a:lstStyle/>
          <a:p>
            <a:r>
              <a:rPr lang="en-US" sz="1100" dirty="0" smtClean="0"/>
              <a:t>German mothers walk their children to school through the streets of Aachen, Germany, on June 6, 1945, for registration at the first public school to be opened by the U.S. military government after the war. (AP Photo/Peter J. Carroll)</a:t>
            </a:r>
            <a:endParaRPr lang="en-US" sz="1100" dirty="0"/>
          </a:p>
        </p:txBody>
      </p:sp>
      <p:sp>
        <p:nvSpPr>
          <p:cNvPr id="3" name="Content Placeholder 2"/>
          <p:cNvSpPr>
            <a:spLocks noGrp="1"/>
          </p:cNvSpPr>
          <p:nvPr>
            <p:ph idx="1"/>
          </p:nvPr>
        </p:nvSpPr>
        <p:spPr/>
        <p:txBody>
          <a:bodyPr/>
          <a:lstStyle/>
          <a:p>
            <a:endParaRPr lang="en-US"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62842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87362"/>
          </a:xfrm>
        </p:spPr>
        <p:txBody>
          <a:bodyPr>
            <a:normAutofit/>
          </a:bodyPr>
          <a:lstStyle/>
          <a:p>
            <a:r>
              <a:rPr lang="en-US" sz="1100" dirty="0" smtClean="0"/>
              <a:t>A general view of the International Military Tribunal for the Far East meeting in Tokyo in April, 1947. On May 3, 1946, the Allies began the trial of 28 Japanese civilian and military leaders for war crimes. Seven were hanged and others were sentenced to prison terms. (AP Photo)</a:t>
            </a:r>
            <a:endParaRPr lang="en-US" sz="1100" dirty="0"/>
          </a:p>
        </p:txBody>
      </p:sp>
      <p:sp>
        <p:nvSpPr>
          <p:cNvPr id="3" name="Content Placeholder 2"/>
          <p:cNvSpPr>
            <a:spLocks noGrp="1"/>
          </p:cNvSpPr>
          <p:nvPr>
            <p:ph idx="1"/>
          </p:nvPr>
        </p:nvSpPr>
        <p:spPr/>
        <p:txBody>
          <a:bodyPr/>
          <a:lstStyle/>
          <a:p>
            <a:endParaRPr lang="en-US"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1"/>
            <a:ext cx="9144000" cy="6172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14468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92162"/>
          </a:xfrm>
        </p:spPr>
        <p:txBody>
          <a:bodyPr>
            <a:normAutofit fontScale="90000"/>
          </a:bodyPr>
          <a:lstStyle/>
          <a:p>
            <a:r>
              <a:rPr lang="en-US" sz="1050" dirty="0" smtClean="0"/>
              <a:t>Soviet soldiers on the march in northern Korea in October of 1945. Japan had ruled the Korean peninsula for 35 years, until the end of World War II. At that time, Allied leaders decided to temporarily occupy the country until elections could be held and a government established. Soviet forces occupied the north, while U.S. forces occupied the south. The planned elections did not take place, as the Soviet Union established a communist state in North Korea, and the U.S. set up a pro-western state in South Korea - each state claiming to be sovereign over the entire peninsula. This standoff led to the Korean War in 1950, which ended in 1953 with the signing of an armistice -- but, to this day, the two countries are still technically at war with each other. (Waralbum.ru)</a:t>
            </a:r>
            <a:endParaRPr lang="en-US" sz="1050" dirty="0"/>
          </a:p>
        </p:txBody>
      </p:sp>
      <p:sp>
        <p:nvSpPr>
          <p:cNvPr id="3" name="Content Placeholder 2"/>
          <p:cNvSpPr>
            <a:spLocks noGrp="1"/>
          </p:cNvSpPr>
          <p:nvPr>
            <p:ph idx="1"/>
          </p:nvPr>
        </p:nvSpPr>
        <p:spPr/>
        <p:txBody>
          <a:bodyPr/>
          <a:lstStyle/>
          <a:p>
            <a:endParaRPr lang="en-US" dirty="0"/>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70905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11162"/>
          </a:xfrm>
        </p:spPr>
        <p:txBody>
          <a:bodyPr>
            <a:normAutofit fontScale="90000"/>
          </a:bodyPr>
          <a:lstStyle/>
          <a:p>
            <a:r>
              <a:rPr lang="en-US" sz="1100" dirty="0" smtClean="0"/>
              <a:t>In this October 1945 photo from North Korea's official Korean Central News Agency, communist leader Kim Il Sung chats with a farmer from Qingshanli, Kangso County, South Pyongyang in North Korea. (Korean Central News Agency/Korea News Service via AP Images)</a:t>
            </a:r>
            <a:endParaRPr lang="en-US" sz="1100" dirty="0"/>
          </a:p>
        </p:txBody>
      </p:sp>
      <p:sp>
        <p:nvSpPr>
          <p:cNvPr id="3" name="Content Placeholder 2"/>
          <p:cNvSpPr>
            <a:spLocks noGrp="1"/>
          </p:cNvSpPr>
          <p:nvPr>
            <p:ph idx="1"/>
          </p:nvPr>
        </p:nvSpPr>
        <p:spPr/>
        <p:txBody>
          <a:bodyPr/>
          <a:lstStyle/>
          <a:p>
            <a:endParaRPr lang="en-US" dirty="0"/>
          </a:p>
        </p:txBody>
      </p:sp>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858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2479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92162"/>
          </a:xfrm>
        </p:spPr>
        <p:txBody>
          <a:bodyPr>
            <a:normAutofit fontScale="90000"/>
          </a:bodyPr>
          <a:lstStyle/>
          <a:p>
            <a:r>
              <a:rPr lang="en-US" sz="1050" dirty="0" smtClean="0"/>
              <a:t>Soldiers of the Chinese communist Eighth Route Army on the drill field at Yanan, capital of a huge area in North China which is governed by the Chinese Communist Party, seen on March 26, 1946. These soldiers are members of the "Night Tiger" battalion. The Chinese Communist Party (CPC) had waged war against the ruling Kuomintang (KMT or Chinese Nationalist Party) since 1927, vying for control of China. Japanese invasions during World War II forced the two sides to put most of their struggles aside to fight a common foreign foe -- though they did still fight each other from time to time. After World War II ended, and the Soviet Union pulled out of Manchuria, full scale civil war erupted in China in June of 1946. The KMT eventually was defeated, with millions retreating to Taiwan, as CPC leader Mao Zedong established the People's Republic of China in 1949. (AP Photo)</a:t>
            </a:r>
            <a:endParaRPr lang="en-US" sz="1050" dirty="0"/>
          </a:p>
        </p:txBody>
      </p:sp>
      <p:sp>
        <p:nvSpPr>
          <p:cNvPr id="3" name="Content Placeholder 2"/>
          <p:cNvSpPr>
            <a:spLocks noGrp="1"/>
          </p:cNvSpPr>
          <p:nvPr>
            <p:ph idx="1"/>
          </p:nvPr>
        </p:nvSpPr>
        <p:spPr/>
        <p:txBody>
          <a:bodyPr/>
          <a:lstStyle/>
          <a:p>
            <a:endParaRPr lang="en-US" dirty="0"/>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9144000" cy="586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911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p:spPr>
        <p:txBody>
          <a:bodyPr>
            <a:normAutofit fontScale="90000"/>
          </a:bodyPr>
          <a:lstStyle/>
          <a:p>
            <a:r>
              <a:rPr lang="en-US" sz="1000" dirty="0" smtClean="0"/>
              <a:t>This 1946 photograph shows ENIAC (Electronic Numerical Integrator And Computer), the first general purpose electronic computer - a 30-ton machine housed at the University of Pennsylvania. Developed in secret starting in 1943, ENIAC was designed to calculate artillery firing tables for the United States Army's Ballistic Research Laboratory. The completed machine was announced to the public on February 14, 1946. The inventors of ENIAC promoted the spread of the new technologies through a series of influential lectures on the construction of electronic digital computers at the University of Pennsylvania in 1946, known as the Moore School Lectures. (AP Photo)</a:t>
            </a:r>
            <a:endParaRPr lang="en-US" sz="1000" dirty="0"/>
          </a:p>
        </p:txBody>
      </p:sp>
      <p:sp>
        <p:nvSpPr>
          <p:cNvPr id="3" name="Content Placeholder 2"/>
          <p:cNvSpPr>
            <a:spLocks noGrp="1"/>
          </p:cNvSpPr>
          <p:nvPr>
            <p:ph idx="1"/>
          </p:nvPr>
        </p:nvSpPr>
        <p:spPr/>
        <p:txBody>
          <a:bodyPr/>
          <a:lstStyle/>
          <a:p>
            <a:endParaRPr lang="en-US" dirty="0"/>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26656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000" dirty="0" smtClean="0">
                <a:effectLst/>
              </a:rPr>
              <a:t>A test nuclear explosion codenamed "Baker", part of Operation Crossroads, at Bikini Atoll in the Marshall Islands, on July 25, 1946. The 40 kiloton atomic bomb was detonated by the U.S. at a depth of 27 meters below the ocean surface, 3.5 miles from the atoll. The purpose of the tests was to study the effects of nuclear explosions on ships. 73 ships were gathered to the spot -- both obsolete American and captured ships, including the Japanese battleship "Nagato". (NARA)</a:t>
            </a:r>
            <a:endParaRPr lang="en-US" sz="1000" dirty="0"/>
          </a:p>
        </p:txBody>
      </p:sp>
      <p:sp>
        <p:nvSpPr>
          <p:cNvPr id="3" name="Content Placeholder 2"/>
          <p:cNvSpPr>
            <a:spLocks noGrp="1"/>
          </p:cNvSpPr>
          <p:nvPr>
            <p:ph idx="1"/>
          </p:nvPr>
        </p:nvSpPr>
        <p:spPr/>
        <p:txBody>
          <a:bodyPr/>
          <a:lstStyle/>
          <a:p>
            <a:endParaRPr lang="en-US" dirty="0"/>
          </a:p>
        </p:txBody>
      </p:sp>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09600"/>
            <a:ext cx="9067800" cy="6248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87157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rmAutofit/>
          </a:bodyPr>
          <a:lstStyle/>
          <a:p>
            <a:r>
              <a:rPr lang="en-US" sz="1100" dirty="0" smtClean="0"/>
              <a:t>Northrop's Flying Wing Bomber known as the XB-35 in flight in 1946. The XB-35 was an experimental heavy bomber developed for the U.S. Army Air Force during World War II. The project was terminated shortly after the war, due to its technical difficulties. (AP Photo)</a:t>
            </a:r>
            <a:endParaRPr lang="en-US" sz="1100" dirty="0"/>
          </a:p>
        </p:txBody>
      </p:sp>
      <p:sp>
        <p:nvSpPr>
          <p:cNvPr id="3" name="Content Placeholder 2"/>
          <p:cNvSpPr>
            <a:spLocks noGrp="1"/>
          </p:cNvSpPr>
          <p:nvPr>
            <p:ph idx="1"/>
          </p:nvPr>
        </p:nvSpPr>
        <p:spPr/>
        <p:txBody>
          <a:bodyPr/>
          <a:lstStyle/>
          <a:p>
            <a:endParaRPr lang="en-US" dirty="0"/>
          </a:p>
        </p:txBody>
      </p:sp>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0600"/>
            <a:ext cx="9143999" cy="5029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4139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11162"/>
          </a:xfrm>
        </p:spPr>
        <p:txBody>
          <a:bodyPr>
            <a:normAutofit fontScale="90000"/>
          </a:bodyPr>
          <a:lstStyle/>
          <a:p>
            <a:r>
              <a:rPr lang="en-US" sz="1100" dirty="0" smtClean="0"/>
              <a:t>Japanese ammunition being dumped into the sea on September 21, 1945. During the U.S. occupation, almost all of the Japanese war industry and existing armament was dismantled. (U.S. Army)</a:t>
            </a:r>
            <a:endParaRPr lang="en-US" sz="1100" dirty="0"/>
          </a:p>
        </p:txBody>
      </p:sp>
      <p:sp>
        <p:nvSpPr>
          <p:cNvPr id="3" name="Content Placeholder 2"/>
          <p:cNvSpPr>
            <a:spLocks noGrp="1"/>
          </p:cNvSpPr>
          <p:nvPr>
            <p:ph idx="1"/>
          </p:nvPr>
        </p:nvSpPr>
        <p:spPr/>
        <p:txBody>
          <a:bodyPr/>
          <a:lstStyle/>
          <a:p>
            <a:endParaRPr lang="en-US" dirty="0"/>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61664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100" dirty="0" smtClean="0"/>
              <a:t>These unidentified German workers in Decontamination clothing destroy toxic bombs on June 28, 1946, at the U.S. Army Chemical Warfare Service Depot, at St. Georgen, Germany. The destruction and disposal of 65,000 dead weight tons of German toxics, including mustard gas, was accomplished in one of two ways: Burning or dumping the empty shells and bombs into the North Sea. (AP Photo)</a:t>
            </a:r>
            <a:endParaRPr lang="en-US" sz="1100" dirty="0"/>
          </a:p>
        </p:txBody>
      </p:sp>
      <p:sp>
        <p:nvSpPr>
          <p:cNvPr id="3" name="Content Placeholder 2"/>
          <p:cNvSpPr>
            <a:spLocks noGrp="1"/>
          </p:cNvSpPr>
          <p:nvPr>
            <p:ph idx="1"/>
          </p:nvPr>
        </p:nvSpPr>
        <p:spPr/>
        <p:txBody>
          <a:bodyPr/>
          <a:lstStyle/>
          <a:p>
            <a:endParaRPr lang="en-US" dirty="0"/>
          </a:p>
        </p:txBody>
      </p:sp>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91440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84244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100" dirty="0" smtClean="0"/>
              <a:t>U.S. military authorities prepare to hang Dr. Klaus Karl Schilling, 74, at Landsberg, Germany, on May 28, 1946. In a Dachau war crimes trial he was convicted of using 1,200 concentration camp prisoners for malaria experimentation. Thirty died directly from the inoculations and 300 to 400 died later from complications of the disease. His experiments, all with unwilling subjects, began in 1942. (AP Photo/Robert Clover)</a:t>
            </a:r>
            <a:endParaRPr lang="en-US" sz="1100" dirty="0"/>
          </a:p>
        </p:txBody>
      </p:sp>
      <p:sp>
        <p:nvSpPr>
          <p:cNvPr id="3" name="Content Placeholder 2"/>
          <p:cNvSpPr>
            <a:spLocks noGrp="1"/>
          </p:cNvSpPr>
          <p:nvPr>
            <p:ph idx="1"/>
          </p:nvPr>
        </p:nvSpPr>
        <p:spPr/>
        <p:txBody>
          <a:bodyPr/>
          <a:lstStyle/>
          <a:p>
            <a:endParaRPr lang="en-US" dirty="0"/>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91440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68775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11162"/>
          </a:xfrm>
        </p:spPr>
        <p:txBody>
          <a:bodyPr>
            <a:normAutofit fontScale="90000"/>
          </a:bodyPr>
          <a:lstStyle/>
          <a:p>
            <a:r>
              <a:rPr lang="en-US" sz="1200" dirty="0" smtClean="0"/>
              <a:t>The new cemetery at Belsen, Germany on March 28, 1946, where 13,000 people who died after Belsen Concentration Camp was liberated are buried. (AP Photo)</a:t>
            </a:r>
            <a:endParaRPr lang="en-US" sz="1200" dirty="0"/>
          </a:p>
        </p:txBody>
      </p:sp>
      <p:sp>
        <p:nvSpPr>
          <p:cNvPr id="3" name="Content Placeholder 2"/>
          <p:cNvSpPr>
            <a:spLocks noGrp="1"/>
          </p:cNvSpPr>
          <p:nvPr>
            <p:ph idx="1"/>
          </p:nvPr>
        </p:nvSpPr>
        <p:spPr/>
        <p:txBody>
          <a:bodyPr/>
          <a:lstStyle/>
          <a:p>
            <a:endParaRPr lang="en-US" dirty="0"/>
          </a:p>
        </p:txBody>
      </p:sp>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70169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r>
              <a:rPr lang="en-US" sz="1000" dirty="0" smtClean="0"/>
              <a:t>Jewish survivors of the Buchenwald Nazi concentration camp, some still in their camp clothing, stand on the deck of the refugee immigration ship Mataroa, on July 15, 1945 at Haifa port, during the British Mandate of Palestine, in what would later become the State of Israel. During World War II, millions of Jews were fleeing Germany and its occupied territories, many attempting to enter the British Mandate of Palestine, despite tight restrictions on Jewish immigration established by the British in 1939. Many of these would-be immigrants were caught and rounded up into detention camps. In 1947, Britain announced plans to withdraw from the territory, and the United Nations approved the Partition Plan for Palestine, establishing a Jewish and a Palestinian state in the country. On May 14, 1948, Israel declared independence and was immediately attacked by neighboring Arab states, beginning the Arab-Israeli conflict which continues to this day. (Zoltan Kluger/GPO via Getty Images)</a:t>
            </a:r>
            <a:endParaRPr lang="en-US" sz="1000" dirty="0"/>
          </a:p>
        </p:txBody>
      </p:sp>
      <p:sp>
        <p:nvSpPr>
          <p:cNvPr id="3" name="Content Placeholder 2"/>
          <p:cNvSpPr>
            <a:spLocks noGrp="1"/>
          </p:cNvSpPr>
          <p:nvPr>
            <p:ph idx="1"/>
          </p:nvPr>
        </p:nvSpPr>
        <p:spPr/>
        <p:txBody>
          <a:bodyPr/>
          <a:lstStyle/>
          <a:p>
            <a:endParaRPr lang="en-US" dirty="0"/>
          </a:p>
        </p:txBody>
      </p:sp>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91440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25858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p>
            <a:r>
              <a:rPr lang="en-US" sz="1100" dirty="0" smtClean="0"/>
              <a:t>Some of Poland's thousands of war orphans at the Catholic Orphanage in Lublin, on September 11, 1946, where they are being cared for by the Polish Red Cross. Most of the clothing, as well as vitamins and medicines, are provided by the American Red Cross. (AP Photo)</a:t>
            </a:r>
            <a:endParaRPr lang="en-US" sz="1100" dirty="0"/>
          </a:p>
        </p:txBody>
      </p:sp>
      <p:sp>
        <p:nvSpPr>
          <p:cNvPr id="3" name="Content Placeholder 2"/>
          <p:cNvSpPr>
            <a:spLocks noGrp="1"/>
          </p:cNvSpPr>
          <p:nvPr>
            <p:ph idx="1"/>
          </p:nvPr>
        </p:nvSpPr>
        <p:spPr/>
        <p:txBody>
          <a:bodyPr/>
          <a:lstStyle/>
          <a:p>
            <a:endParaRPr lang="en-US" dirty="0"/>
          </a:p>
        </p:txBody>
      </p:sp>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0699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100" dirty="0" smtClean="0"/>
              <a:t>The Empress of Japan visits a Catholic Orphanage staffed by Japanese Nuns for children who have lost their parents in the war and air raids over Tokyo. The Empress inspected the grounds and paid a visit to the chapel. Children wave Japanese flags to greet the Empress during her visit in Fujisawa in Tokyo, on April 13, 1946. (AP Photo)</a:t>
            </a:r>
            <a:endParaRPr lang="en-US" sz="1100" dirty="0"/>
          </a:p>
        </p:txBody>
      </p:sp>
      <p:sp>
        <p:nvSpPr>
          <p:cNvPr id="3" name="Content Placeholder 2"/>
          <p:cNvSpPr>
            <a:spLocks noGrp="1"/>
          </p:cNvSpPr>
          <p:nvPr>
            <p:ph idx="1"/>
          </p:nvPr>
        </p:nvSpPr>
        <p:spPr/>
        <p:txBody>
          <a:bodyPr/>
          <a:lstStyle/>
          <a:p>
            <a:endParaRPr lang="en-US" dirty="0"/>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1"/>
            <a:ext cx="91440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61307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fontScale="90000"/>
          </a:bodyPr>
          <a:lstStyle/>
          <a:p>
            <a:r>
              <a:rPr lang="en-US" sz="1000" dirty="0" smtClean="0"/>
              <a:t>New buildings (right) rise out of the ruins of Hiroshima, Japan, on March 11, 1946. These single story homes built along a hard-surfaced highway are part of the program by the Japanese government to rebuild devastated sections of the country. At left background are damaged buildings whose masonry withstood the effects of the first atomic bomb ever detonated as a weapon. (AP Photo/Charles P. Gorry)</a:t>
            </a:r>
            <a:endParaRPr lang="en-US" sz="1000" dirty="0"/>
          </a:p>
        </p:txBody>
      </p:sp>
      <p:sp>
        <p:nvSpPr>
          <p:cNvPr id="3" name="Content Placeholder 2"/>
          <p:cNvSpPr>
            <a:spLocks noGrp="1"/>
          </p:cNvSpPr>
          <p:nvPr>
            <p:ph idx="1"/>
          </p:nvPr>
        </p:nvSpPr>
        <p:spPr/>
        <p:txBody>
          <a:bodyPr/>
          <a:lstStyle/>
          <a:p>
            <a:endParaRPr lang="en-US"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33400"/>
            <a:ext cx="91440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95346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11162"/>
          </a:xfrm>
        </p:spPr>
        <p:txBody>
          <a:bodyPr>
            <a:normAutofit fontScale="90000"/>
          </a:bodyPr>
          <a:lstStyle/>
          <a:p>
            <a:r>
              <a:rPr lang="en-US" sz="1100" dirty="0" smtClean="0"/>
              <a:t>Clocks are being readied for export to Allied countries, shown as collateral for imported goods needed by Japan. Thirty-four Japanese factories produced 123,000 clocks during April of 1946. Photo taken on June 25, 1946. (AP Photo/Charles Gorry)</a:t>
            </a:r>
            <a:endParaRPr lang="en-US" sz="1100" dirty="0"/>
          </a:p>
        </p:txBody>
      </p:sp>
      <p:sp>
        <p:nvSpPr>
          <p:cNvPr id="3" name="Content Placeholder 2"/>
          <p:cNvSpPr>
            <a:spLocks noGrp="1"/>
          </p:cNvSpPr>
          <p:nvPr>
            <p:ph idx="1"/>
          </p:nvPr>
        </p:nvSpPr>
        <p:spPr/>
        <p:txBody>
          <a:bodyPr/>
          <a:lstStyle/>
          <a:p>
            <a:endParaRPr lang="en-US" dirty="0"/>
          </a:p>
        </p:txBody>
      </p:sp>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1"/>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16524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
            <a:ext cx="8229600" cy="563562"/>
          </a:xfrm>
        </p:spPr>
        <p:txBody>
          <a:bodyPr>
            <a:normAutofit fontScale="90000"/>
          </a:bodyPr>
          <a:lstStyle/>
          <a:p>
            <a:r>
              <a:rPr lang="en-US" sz="1000" dirty="0" smtClean="0">
                <a:effectLst/>
              </a:rPr>
              <a:t>U.S. General George S. Patton acknowledges the cheers of thousands during a parade through downtown Los Angeles, California, on June 9, 1945. Shortly thereafter, Patton returned to Germany and controversy, as he advocated the employment of ex-Nazis in administrative positions in Bavaria; he was relieved of command of the 3rd Army and died of injuries from a traffic accident in December, after his return home. Joe Rosenthal's famous Iwo Jima flag-raising photograph is visible on the war bonds billboard. (AP Photo)</a:t>
            </a:r>
            <a:endParaRPr lang="en-US" sz="1000" dirty="0"/>
          </a:p>
        </p:txBody>
      </p:sp>
      <p:sp>
        <p:nvSpPr>
          <p:cNvPr id="3" name="Content Placeholder 2"/>
          <p:cNvSpPr>
            <a:spLocks noGrp="1"/>
          </p:cNvSpPr>
          <p:nvPr>
            <p:ph idx="1"/>
          </p:nvPr>
        </p:nvSpPr>
        <p:spPr/>
        <p:txBody>
          <a:bodyPr/>
          <a:lstStyle/>
          <a:p>
            <a:endParaRPr lang="en-US" dirty="0"/>
          </a:p>
        </p:txBody>
      </p:sp>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1"/>
            <a:ext cx="9144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46134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63562"/>
          </a:xfrm>
        </p:spPr>
        <p:txBody>
          <a:bodyPr>
            <a:normAutofit fontScale="90000"/>
          </a:bodyPr>
          <a:lstStyle/>
          <a:p>
            <a:r>
              <a:rPr lang="en-US" sz="1050" dirty="0" smtClean="0"/>
              <a:t>This 1945 photo shows German women clearing up the debris on Berlin's </a:t>
            </a:r>
            <a:r>
              <a:rPr lang="en-US" sz="1050" dirty="0" smtClean="0"/>
              <a:t>Tauentzienstrasse</a:t>
            </a:r>
            <a:r>
              <a:rPr lang="en-US" sz="1050" dirty="0" smtClean="0"/>
              <a:t>, with the ruins of the Kaiser Wilhelm Church in the background. The absence of able bodied men meant that the responsibility for clearing the wreckage fell mainly to civilian women, which were called "</a:t>
            </a:r>
            <a:r>
              <a:rPr lang="en-US" sz="1050" dirty="0" smtClean="0"/>
              <a:t>Truemmerfrauen</a:t>
            </a:r>
            <a:r>
              <a:rPr lang="en-US" sz="1050" dirty="0" smtClean="0"/>
              <a:t>," or rubble ladies. The signs on the left mark the border between the British-occupied sector and the U.S. sector of the city. (AP Photo)</a:t>
            </a:r>
            <a:endParaRPr lang="en-US" sz="1050" dirty="0"/>
          </a:p>
        </p:txBody>
      </p:sp>
      <p:sp>
        <p:nvSpPr>
          <p:cNvPr id="3" name="Content Placeholder 2"/>
          <p:cNvSpPr>
            <a:spLocks noGrp="1"/>
          </p:cNvSpPr>
          <p:nvPr>
            <p:ph idx="1"/>
          </p:nvPr>
        </p:nvSpPr>
        <p:spPr/>
        <p:txBody>
          <a:bodyPr/>
          <a:lstStyle/>
          <a:p>
            <a:endParaRPr lang="en-US" dirty="0"/>
          </a:p>
        </p:txBody>
      </p:sp>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91440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79968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p:spPr>
        <p:txBody>
          <a:bodyPr>
            <a:normAutofit fontScale="90000"/>
          </a:bodyPr>
          <a:lstStyle/>
          <a:p>
            <a:r>
              <a:rPr lang="en-US" sz="1000" dirty="0" smtClean="0"/>
              <a:t>The scene in Berlin's Republic Square, before the ruined Reichstag Building, on September 9, 1948, as Anti-Communists, estimated at a quarter of a million, scream their opposition to Communism. At the time, the Soviet Union was enforcing the Berlin Blockade, blocking Allied access to the parts of Berlin under Allied control. In response, Allies began the Berlin Airlift until the Soviets lifted the blockade in 1949, and East Germany and West Germany were established. When the meeting pictured here broke up, a series of incidents between Anti-Red Germans and Soviet troops brought tension to a fever pitch as shootings took place, resulting in the deaths of two Germans. (AP-Photo)</a:t>
            </a:r>
            <a:endParaRPr lang="en-US" sz="1000" dirty="0"/>
          </a:p>
        </p:txBody>
      </p:sp>
      <p:sp>
        <p:nvSpPr>
          <p:cNvPr id="3" name="Content Placeholder 2"/>
          <p:cNvSpPr>
            <a:spLocks noGrp="1"/>
          </p:cNvSpPr>
          <p:nvPr>
            <p:ph idx="1"/>
          </p:nvPr>
        </p:nvSpPr>
        <p:spPr/>
        <p:txBody>
          <a:bodyPr/>
          <a:lstStyle/>
          <a:p>
            <a:endParaRPr lang="en-US" dirty="0"/>
          </a:p>
        </p:txBody>
      </p:sp>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1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54503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5079"/>
            <a:ext cx="8229600" cy="1477962"/>
          </a:xfrm>
        </p:spPr>
        <p:txBody>
          <a:bodyPr>
            <a:noAutofit/>
          </a:bodyPr>
          <a:lstStyle/>
          <a:p>
            <a:r>
              <a:rPr lang="en-US" sz="1000" dirty="0" smtClean="0"/>
              <a:t>In March of 1974, some 29 years after the official end of World War II, </a:t>
            </a:r>
            <a:r>
              <a:rPr lang="en-US" sz="1000" dirty="0" smtClean="0"/>
              <a:t>Hiroo</a:t>
            </a:r>
            <a:r>
              <a:rPr lang="en-US" sz="1000" dirty="0" smtClean="0"/>
              <a:t> Onoda, a former Japanese Army intelligence officer, walks out of the jungle of Lubang Island in the Philippines, where he was finally relieved of duty. He handed over his sword (hanging from his hip in photo), his rifle, ammunition and several hand grenades. Onoda had been sent to Lubang Island in December of 1944 to join an existing group of soldiers and hamper any enemy attacks. Allied forces overtook the island just a few months later, capturing or killing all but Onoda and three other Japanese soldiers. The four ran into the hills and began a decades-long insurgency extending well past the end of the war. Several times they found or were handed leaflets notifying them that the war had ended, but they refused to believe it. In 1950, one of the soldiers turned himself in to Philippine authorities. By 1972, Onoda's two other compatriots were dead, killed during guerrilla activities, leaving Onoda alone. In 1974, Onoda met a Japanese college dropout, Norio Suzuki, who was traveling the world, and through their friendship, Onoda's former commanding officer was located and flew to Lubang Island to formally relieve Onoda of duty, and bring him home to Japan. Over the years, the small group had killed some 30 Filipinos in various attacks, but Onoda ended up going free, after he received a pardon from President Ferdinand Marcos. (AP Photo)</a:t>
            </a:r>
            <a:endParaRPr lang="en-US" sz="1000" dirty="0"/>
          </a:p>
        </p:txBody>
      </p:sp>
      <p:sp>
        <p:nvSpPr>
          <p:cNvPr id="3" name="Content Placeholder 2"/>
          <p:cNvSpPr>
            <a:spLocks noGrp="1"/>
          </p:cNvSpPr>
          <p:nvPr>
            <p:ph idx="1"/>
          </p:nvPr>
        </p:nvSpPr>
        <p:spPr/>
        <p:txBody>
          <a:bodyPr/>
          <a:lstStyle/>
          <a:p>
            <a:endParaRPr lang="en-US" dirty="0"/>
          </a:p>
        </p:txBody>
      </p:sp>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1"/>
            <a:ext cx="91440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651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TotalTime>
  <Words>3419</Words>
  <Application>Microsoft Office PowerPoint</Application>
  <PresentationFormat>On-screen Show (4:3)</PresentationFormat>
  <Paragraphs>46</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German Wehrmacht General Anton Dostler is tied to a stake before his execution by a firing squad in a stockade in Aversa, Italy, on December 1, 1945. The General, Commander of the 75th Army Corps, was sentenced to death by an United States Military Commission in Rome for having ordered the shooting of 15 unarmed American prisoners of war, in La Spezia, Italy, on March 26, 1944. (AP Photo)</vt:lpstr>
      <vt:lpstr>Soviet soldiers with lowered standards of the defeated Nazi forces during the Victory Day parade in Moscow, on June 24, 1945. (Yevgeny Khaldei/Waralbum.ru)</vt:lpstr>
      <vt:lpstr>Gaunt and emaciated, but happy at their release from Japanese captivity, two Allied prisoners pack their meager belongings, after being freed near Yokohama, Japan, on September 11, 1945, by men of an American mercy squadron of the U.S. Navy. (AP Photo)</vt:lpstr>
      <vt:lpstr>The return of victorious Soviet soldiers at a railway station in Moscow in 1945. (Arkady Shaikhet/Waralbum.ru)</vt:lpstr>
      <vt:lpstr>Aerial view of Hiroshima, Japan, one year after the atomic bomb blast shows some small amount of reconstruction amid much ruin on July 20, 1946. The slow pace of rebuilding is attributed to a shortage of building equipment and materials. (AP Photo/Charles P. Gorry)</vt:lpstr>
      <vt:lpstr>A Japanese man amid the scorched wreckage and rubble that was once his home in Yokohama, Japan. (NARA)</vt:lpstr>
      <vt:lpstr>Red Army photographer Yevgeny Khaldei (center) in Berlin with Soviet forces, near the Brandenburg Gate in May of 1945. (Waralbum.ru)</vt:lpstr>
      <vt:lpstr>A P-47 Thunderbolt of the U.S. Army 12th Air Force flies low over the crumbled ruins of what once was Hitler's retreat at Berchtesgaden, Germany, on May 26, 1945. Small and large bomb craters dot the grounds around the wreckage. (AP Photo)</vt:lpstr>
      <vt:lpstr>Hermann Goering, once the leader of the formidable Luftwaffe and second in command of the German Reich under Hitler, appears in a mug shot on file with the Central Registry of War Criminals and Security Suspects in Paris, France, on November 5, 1945. Goering surrendered to U.S. soldiers in Bavaria, on May 9, 1945, and was eventually taken to Nuremburg to face trial for War Crimes. (AP Photo)</vt:lpstr>
      <vt:lpstr>The interior of the courtroom of the Nuremberg War Crimes Trials in 1946 during the Trial of the Major War Criminals, prosecuting 24 government and civilian leaders of Nazi Germany. Visible here is Hermann Goering, former leader of the Luftwaffe, seated in the box at center right, wearing a gray jacket, headphones, and dark glasses. Next to him sits Rudolf Hess, former Deputy Fuhrer of Germany, then Joachim von Ribbentrop, former Nazi Minister of Foreign Affairs, Wilhelm Keitel, former leader of Germany's Supreme Command (blurry face), and Ernst Kaltenbrunner, the highest ranking surviving SS-leader. Goering, von Ribbentrop, Keitel, and Kaltenbrunner were sentenced to death by hanging along with 8 others -- Goering committed suicide the night before the execution. Hess was sentenced to life imprisonment, which he served at Spandau Prison, Berlin, where he died in 1987. (AP Photo/STF)</vt:lpstr>
      <vt:lpstr>Many of Germany's captured new and experimental aircraft were displayed in an exhibition as part of London's Thanksgiving week on September 14, 1945. Among the aircraft are a number of jet and rocket propelled planes. Here, a side view of the Heinkel He-162 "Volksjaeger", propelled by a turbo-jet unit mounted above the fuselage, in Hyde park, in London. (AP Photo)</vt:lpstr>
      <vt:lpstr>One year after the D-Day landings in Normandy, German prisoners landscape the first U.S. cemetery at Saint-Laurent-sur-Mer, France, near "Omaha" Beach, on May 28, 1945. (AP Photo/Peter J. Carroll)</vt:lpstr>
      <vt:lpstr>Sudeten Germans make their way to the railway station in Liberec, in former Czechoslovakia, to be transferred to Germany in this July, 1946 photo. After the end of the war, millions of German nationals and ethnic Germans were forcibly expelled from both territory Germany had annexed, and formerly German lands that were transferred to Poland and the Soviet Union. The estimated numbers of Germans involved ranges from 12 to 14 million, with a further estimate of between 500,000 and 2 million dying during the expulsion. (AP Photo/CTK)</vt:lpstr>
      <vt:lpstr>A survivor of the first atomic bomb ever used in warfare, Jinpe Teravama retains scars after the healing of burns from the bomb explosion, in Hiroshima, in June of 1947. (AP Photo)</vt:lpstr>
      <vt:lpstr>Disabled buses that have littered the streets of Tokyo are used to help relieve the acute housing shortage in the Japanese capital on October 2, 1946. Homeless Japanese who hauled the buses into a vacant lot are converting them into homes for their families. (AP Photo/Charles Gorry)</vt:lpstr>
      <vt:lpstr>An American G.I. places his arm around a Japanese girl as they view the surroundings of Hibiya Park, near the Tokyo palace of the emperor, on January 21, 1946. (AP Photo/Charles Gorry)</vt:lpstr>
      <vt:lpstr>This is an aerial view of the city of London around St. Paul's Cathedral showing bomb-damaged areas in April of 1945. (AP Photo)</vt:lpstr>
      <vt:lpstr>General Charles de Gaulle (center) shaking hands with children, two months after the German capitulation in Lorient, France, in July of 1945. Lorient was the location of a German U-boat (submarine) base during World War II. Between January 14 and February 17, 1943, as many as 500 high-explosive aerial bombs and more than 60,000 incendiary bombs were dropped on Lorient. The city was almost completely destroyed, with nearly 90% of the city flattened. (AFP/Getty Images)</vt:lpstr>
      <vt:lpstr>The super transport ship, General W.P. Richardson, docked in New York, with veterans of the European war cheering on June 7, 1945. Many soldiers were veterans of the African campaign, Salerno, Anzio, Cassino and the winter warfare in Italy's mountains. (AP Photo/Tony Camerano)</vt:lpstr>
      <vt:lpstr>This aerial file photo shows a portion of Levittown, New York, in 1948 shortly after the mass-produced suburb was completed on Long Island farmland in New York. This prototypical suburban community was the first of many mass-produced housing developments that went up for soldiers coming home from World War II. It also became a symbol of postwar suburbia in the U.S. (AP Photo/Levittown Public Library, File)</vt:lpstr>
      <vt:lpstr>This television set, retailing for $100, is reportedly the first moderately priced receiver manufactured in quantity. Rose Clare Leonard watches the screen, which reproduces a 5x7 image, as she tunes in at the first public post-war showing at a New York department store, on August 24, 1945. Although television was invented prior to World War II, the war prevented mass production. Soon after the war, sales and production picked up, and by 1948, regular commercial network programming had begun. (AP Photo/Ed Ford)</vt:lpstr>
      <vt:lpstr>A U.S. soldier examines a solid gold statue, part of Hermann Goering's private loot, found by the 7th U.S. Army in a mountainside cave near Schonau am Konigssee, Germany, on May 25, 1945. The secret cave, the second found to date, also contained stolen priceless paintings from all over Europe. (AP Photo/Jim Pringle)</vt:lpstr>
      <vt:lpstr>In Europe, some churches have been completely ruined, but others still stand amid utter devastation. Munchengladbach Cathedral stands here in the rubble, though still in need of repairs, seen in Germany, on November 20, 1945. (AP Photo)</vt:lpstr>
      <vt:lpstr>On May 21, Colonel Bird, Commandant of Belsen Camp, gave the order for the last hut at Belsen Concentration Camp to be burned. A rifle salute was fired in honor of the dead, the British flag was run up at the same moment as a flame-thrower set fire to the last hut. A German flag and portrait of Hitler went up in flames inside the hut in June of 1945. (AP Photo/British Official Photo)</vt:lpstr>
      <vt:lpstr>German mothers walk their children to school through the streets of Aachen, Germany, on June 6, 1945, for registration at the first public school to be opened by the U.S. military government after the war. (AP Photo/Peter J. Carroll)</vt:lpstr>
      <vt:lpstr>A general view of the International Military Tribunal for the Far East meeting in Tokyo in April, 1947. On May 3, 1946, the Allies began the trial of 28 Japanese civilian and military leaders for war crimes. Seven were hanged and others were sentenced to prison terms. (AP Photo)</vt:lpstr>
      <vt:lpstr>Soviet soldiers on the march in northern Korea in October of 1945. Japan had ruled the Korean peninsula for 35 years, until the end of World War II. At that time, Allied leaders decided to temporarily occupy the country until elections could be held and a government established. Soviet forces occupied the north, while U.S. forces occupied the south. The planned elections did not take place, as the Soviet Union established a communist state in North Korea, and the U.S. set up a pro-western state in South Korea - each state claiming to be sovereign over the entire peninsula. This standoff led to the Korean War in 1950, which ended in 1953 with the signing of an armistice -- but, to this day, the two countries are still technically at war with each other. (Waralbum.ru)</vt:lpstr>
      <vt:lpstr>In this October 1945 photo from North Korea's official Korean Central News Agency, communist leader Kim Il Sung chats with a farmer from Qingshanli, Kangso County, South Pyongyang in North Korea. (Korean Central News Agency/Korea News Service via AP Images)</vt:lpstr>
      <vt:lpstr>Soldiers of the Chinese communist Eighth Route Army on the drill field at Yanan, capital of a huge area in North China which is governed by the Chinese Communist Party, seen on March 26, 1946. These soldiers are members of the "Night Tiger" battalion. The Chinese Communist Party (CPC) had waged war against the ruling Kuomintang (KMT or Chinese Nationalist Party) since 1927, vying for control of China. Japanese invasions during World War II forced the two sides to put most of their struggles aside to fight a common foreign foe -- though they did still fight each other from time to time. After World War II ended, and the Soviet Union pulled out of Manchuria, full scale civil war erupted in China in June of 1946. The KMT eventually was defeated, with millions retreating to Taiwan, as CPC leader Mao Zedong established the People's Republic of China in 1949. (AP Photo)</vt:lpstr>
      <vt:lpstr>This 1946 photograph shows ENIAC (Electronic Numerical Integrator And Computer), the first general purpose electronic computer - a 30-ton machine housed at the University of Pennsylvania. Developed in secret starting in 1943, ENIAC was designed to calculate artillery firing tables for the United States Army's Ballistic Research Laboratory. The completed machine was announced to the public on February 14, 1946. The inventors of ENIAC promoted the spread of the new technologies through a series of influential lectures on the construction of electronic digital computers at the University of Pennsylvania in 1946, known as the Moore School Lectures. (AP Photo)</vt:lpstr>
      <vt:lpstr>A test nuclear explosion codenamed "Baker", part of Operation Crossroads, at Bikini Atoll in the Marshall Islands, on July 25, 1946. The 40 kiloton atomic bomb was detonated by the U.S. at a depth of 27 meters below the ocean surface, 3.5 miles from the atoll. The purpose of the tests was to study the effects of nuclear explosions on ships. 73 ships were gathered to the spot -- both obsolete American and captured ships, including the Japanese battleship "Nagato". (NARA)</vt:lpstr>
      <vt:lpstr>Northrop's Flying Wing Bomber known as the XB-35 in flight in 1946. The XB-35 was an experimental heavy bomber developed for the U.S. Army Air Force during World War II. The project was terminated shortly after the war, due to its technical difficulties. (AP Photo)</vt:lpstr>
      <vt:lpstr>Japanese ammunition being dumped into the sea on September 21, 1945. During the U.S. occupation, almost all of the Japanese war industry and existing armament was dismantled. (U.S. Army)</vt:lpstr>
      <vt:lpstr>These unidentified German workers in Decontamination clothing destroy toxic bombs on June 28, 1946, at the U.S. Army Chemical Warfare Service Depot, at St. Georgen, Germany. The destruction and disposal of 65,000 dead weight tons of German toxics, including mustard gas, was accomplished in one of two ways: Burning or dumping the empty shells and bombs into the North Sea. (AP Photo)</vt:lpstr>
      <vt:lpstr>U.S. military authorities prepare to hang Dr. Klaus Karl Schilling, 74, at Landsberg, Germany, on May 28, 1946. In a Dachau war crimes trial he was convicted of using 1,200 concentration camp prisoners for malaria experimentation. Thirty died directly from the inoculations and 300 to 400 died later from complications of the disease. His experiments, all with unwilling subjects, began in 1942. (AP Photo/Robert Clover)</vt:lpstr>
      <vt:lpstr>The new cemetery at Belsen, Germany on March 28, 1946, where 13,000 people who died after Belsen Concentration Camp was liberated are buried. (AP Photo)</vt:lpstr>
      <vt:lpstr>Jewish survivors of the Buchenwald Nazi concentration camp, some still in their camp clothing, stand on the deck of the refugee immigration ship Mataroa, on July 15, 1945 at Haifa port, during the British Mandate of Palestine, in what would later become the State of Israel. During World War II, millions of Jews were fleeing Germany and its occupied territories, many attempting to enter the British Mandate of Palestine, despite tight restrictions on Jewish immigration established by the British in 1939. Many of these would-be immigrants were caught and rounded up into detention camps. In 1947, Britain announced plans to withdraw from the territory, and the United Nations approved the Partition Plan for Palestine, establishing a Jewish and a Palestinian state in the country. On May 14, 1948, Israel declared independence and was immediately attacked by neighboring Arab states, beginning the Arab-Israeli conflict which continues to this day. (Zoltan Kluger/GPO via Getty Images)</vt:lpstr>
      <vt:lpstr>Some of Poland's thousands of war orphans at the Catholic Orphanage in Lublin, on September 11, 1946, where they are being cared for by the Polish Red Cross. Most of the clothing, as well as vitamins and medicines, are provided by the American Red Cross. (AP Photo)</vt:lpstr>
      <vt:lpstr>The Empress of Japan visits a Catholic Orphanage staffed by Japanese Nuns for children who have lost their parents in the war and air raids over Tokyo. The Empress inspected the grounds and paid a visit to the chapel. Children wave Japanese flags to greet the Empress during her visit in Fujisawa in Tokyo, on April 13, 1946. (AP Photo)</vt:lpstr>
      <vt:lpstr>New buildings (right) rise out of the ruins of Hiroshima, Japan, on March 11, 1946. These single story homes built along a hard-surfaced highway are part of the program by the Japanese government to rebuild devastated sections of the country. At left background are damaged buildings whose masonry withstood the effects of the first atomic bomb ever detonated as a weapon. (AP Photo/Charles P. Gorry)</vt:lpstr>
      <vt:lpstr>Clocks are being readied for export to Allied countries, shown as collateral for imported goods needed by Japan. Thirty-four Japanese factories produced 123,000 clocks during April of 1946. Photo taken on June 25, 1946. (AP Photo/Charles Gorry)</vt:lpstr>
      <vt:lpstr>U.S. General George S. Patton acknowledges the cheers of thousands during a parade through downtown Los Angeles, California, on June 9, 1945. Shortly thereafter, Patton returned to Germany and controversy, as he advocated the employment of ex-Nazis in administrative positions in Bavaria; he was relieved of command of the 3rd Army and died of injuries from a traffic accident in December, after his return home. Joe Rosenthal's famous Iwo Jima flag-raising photograph is visible on the war bonds billboard. (AP Photo)</vt:lpstr>
      <vt:lpstr>This 1945 photo shows German women clearing up the debris on Berlin's Tauentzienstrasse, with the ruins of the Kaiser Wilhelm Church in the background. The absence of able bodied men meant that the responsibility for clearing the wreckage fell mainly to civilian women, which were called "Truemmerfrauen," or rubble ladies. The signs on the left mark the border between the British-occupied sector and the U.S. sector of the city. (AP Photo)</vt:lpstr>
      <vt:lpstr>The scene in Berlin's Republic Square, before the ruined Reichstag Building, on September 9, 1948, as Anti-Communists, estimated at a quarter of a million, scream their opposition to Communism. At the time, the Soviet Union was enforcing the Berlin Blockade, blocking Allied access to the parts of Berlin under Allied control. In response, Allies began the Berlin Airlift until the Soviets lifted the blockade in 1949, and East Germany and West Germany were established. When the meeting pictured here broke up, a series of incidents between Anti-Red Germans and Soviet troops brought tension to a fever pitch as shootings took place, resulting in the deaths of two Germans. (AP-Photo)</vt:lpstr>
      <vt:lpstr>In March of 1974, some 29 years after the official end of World War II, Hiroo Onoda, a former Japanese Army intelligence officer, walks out of the jungle of Lubang Island in the Philippines, where he was finally relieved of duty. He handed over his sword (hanging from his hip in photo), his rifle, ammunition and several hand grenades. Onoda had been sent to Lubang Island in December of 1944 to join an existing group of soldiers and hamper any enemy attacks. Allied forces overtook the island just a few months later, capturing or killing all but Onoda and three other Japanese soldiers. The four ran into the hills and began a decades-long insurgency extending well past the end of the war. Several times they found or were handed leaflets notifying them that the war had ended, but they refused to believe it. In 1950, one of the soldiers turned himself in to Philippine authorities. By 1972, Onoda's two other compatriots were dead, killed during guerrilla activities, leaving Onoda alone. In 1974, Onoda met a Japanese college dropout, Norio Suzuki, who was traveling the world, and through their friendship, Onoda's former commanding officer was located and flew to Lubang Island to formally relieve Onoda of duty, and bring him home to Japan. Over the years, the small group had killed some 30 Filipinos in various attacks, but Onoda ended up going free, after he received a pardon from President Ferdinand Marcos. (AP Photo)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German Wehrmacht General Anton Dostler is tied to a stake before his execution by a firing squad in a stockade in Aversa, Italy, on December 1, 1945. The General, Commander of the 75th Army Corps, was sentenced to death by an United States Military Commission in Rome for having ordered the shooting of 15 unarmed American prisoners of war, in La Spezia, Italy, on March 26, 1944. (AP Photo)</dc:title>
  <dc:creator>Bob5</dc:creator>
  <cp:lastModifiedBy>Bob5</cp:lastModifiedBy>
  <cp:revision>9</cp:revision>
  <dcterms:created xsi:type="dcterms:W3CDTF">2013-02-23T01:59:14Z</dcterms:created>
  <dcterms:modified xsi:type="dcterms:W3CDTF">2013-02-23T05:35:21Z</dcterms:modified>
</cp:coreProperties>
</file>